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17" r:id="rId5"/>
    <p:sldId id="325" r:id="rId6"/>
    <p:sldId id="263" r:id="rId7"/>
    <p:sldId id="326" r:id="rId8"/>
    <p:sldId id="327" r:id="rId9"/>
    <p:sldId id="328" r:id="rId10"/>
    <p:sldId id="335" r:id="rId11"/>
    <p:sldId id="329" r:id="rId12"/>
    <p:sldId id="336" r:id="rId13"/>
    <p:sldId id="331" r:id="rId14"/>
    <p:sldId id="332" r:id="rId15"/>
    <p:sldId id="337" r:id="rId16"/>
    <p:sldId id="308" r:id="rId17"/>
    <p:sldId id="333" r:id="rId18"/>
    <p:sldId id="322" r:id="rId19"/>
    <p:sldId id="278" r:id="rId20"/>
    <p:sldId id="30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36A58"/>
    <a:srgbClr val="505A47"/>
    <a:srgbClr val="D1D8B7"/>
    <a:srgbClr val="A09D79"/>
    <a:srgbClr val="AD5C4D"/>
    <a:srgbClr val="543E35"/>
    <a:srgbClr val="637700"/>
    <a:srgbClr val="FFF4ED"/>
    <a:srgbClr val="5E6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 varScale="1">
        <p:scale>
          <a:sx n="78" d="100"/>
          <a:sy n="78" d="100"/>
        </p:scale>
        <p:origin x="672" y="43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1/15/2025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6CDD5-670D-0327-EB5B-114B09B21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8B90E-B814-8C95-C829-11B77762E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6FA6A-D941-DBBE-4FA1-F09729B7D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E868C-F40C-3150-61EF-A74FD1775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0306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E2B5-5CC6-BC9B-2FE2-CC4D5BF85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09EEA-E100-D517-2368-451AA687B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25A68-A26D-215F-83BC-632115B73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A56D0-3D94-CD47-D663-A3AD14C23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801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82E8-D30B-EC42-9DA6-DF1FE33F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4674A-B421-18D3-B282-E3AEBC43C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5D78A-E888-29E1-013E-B40AB142A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3898-BCBC-0B1D-146D-AC7F8F7A2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6116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278C8-D3D8-FB9A-3250-C775CA27A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6C532-22AA-00B3-71F1-677979776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B9B9A-30CC-0243-1701-E8445771D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C5DA5-942E-0A15-E136-A1906EFBF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8813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Skin Diseases Diagnosis Leveraging Image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34034-F9E4-1978-7FEB-0BC3D442C086}"/>
              </a:ext>
            </a:extLst>
          </p:cNvPr>
          <p:cNvSpPr txBox="1"/>
          <p:nvPr/>
        </p:nvSpPr>
        <p:spPr>
          <a:xfrm>
            <a:off x="558479" y="4411176"/>
            <a:ext cx="609407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TEAM:</a:t>
            </a:r>
          </a:p>
          <a:p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Rohith Dasari</a:t>
            </a:r>
          </a:p>
          <a:p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Huma Samreen</a:t>
            </a:r>
          </a:p>
          <a:p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Noraiz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Amaan</a:t>
            </a:r>
          </a:p>
          <a:p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Jeeva Santra G</a:t>
            </a:r>
          </a:p>
          <a:p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Preethi S P</a:t>
            </a:r>
            <a:endParaRPr lang="en-IN" sz="2500" dirty="0">
              <a:solidFill>
                <a:srgbClr val="00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A77F5-FB97-7851-FD8B-C8E59E7EE48B}"/>
              </a:ext>
            </a:extLst>
          </p:cNvPr>
          <p:cNvSpPr txBox="1"/>
          <p:nvPr/>
        </p:nvSpPr>
        <p:spPr>
          <a:xfrm>
            <a:off x="8228076" y="441117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SANGEETHA MAHALINGAM</a:t>
            </a: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55496855-75F0-463C-322A-2715121B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97" y="508974"/>
            <a:ext cx="2046006" cy="20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F85E-4CA0-FF7D-9A81-6A56D2E2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24" y="658761"/>
            <a:ext cx="9750552" cy="916661"/>
          </a:xfrm>
        </p:spPr>
        <p:txBody>
          <a:bodyPr/>
          <a:lstStyle/>
          <a:p>
            <a:r>
              <a:rPr lang="en-IN" dirty="0"/>
              <a:t>Implementation Details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D26181-3C1F-C56F-AA8A-09F6CF89821C}"/>
              </a:ext>
            </a:extLst>
          </p:cNvPr>
          <p:cNvSpPr/>
          <p:nvPr/>
        </p:nvSpPr>
        <p:spPr>
          <a:xfrm>
            <a:off x="371364" y="2237968"/>
            <a:ext cx="5724636" cy="43889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algn="ctr"/>
            <a:endParaRPr lang="en-IN" sz="17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Windows 10/11, macOS, or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Python 3.8 or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and Frameworks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(2.x)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Notebook, VS Code, or PyCharm.</a:t>
            </a:r>
          </a:p>
          <a:p>
            <a:pPr algn="ctr"/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1ABD39-C7DA-CEB4-B8C0-9D5C262F3BB3}"/>
              </a:ext>
            </a:extLst>
          </p:cNvPr>
          <p:cNvSpPr/>
          <p:nvPr/>
        </p:nvSpPr>
        <p:spPr>
          <a:xfrm>
            <a:off x="6364125" y="2229265"/>
            <a:ext cx="5724636" cy="43889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pPr algn="ctr"/>
            <a:endParaRPr lang="en-IN" sz="17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Intel Core i5 or higher / AMD </a:t>
            </a:r>
            <a:r>
              <a:rPr lang="en-I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Ryzen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or higher (minimum 4 cores).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At least 16 GB (32 GB recommended for large datasets and faster processing).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NVIDIA GPU with at least 4 GB VRAM (e.g., NVIDIA GTX 1050 Ti or higher, RTX series recommended).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Minimum 20 GB free disk space for dataset and model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7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21C1-2E97-2F91-4495-1C49A121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09" y="248580"/>
            <a:ext cx="8305210" cy="7260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and 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F56CF-B79A-4CD6-849C-8F75D1873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565589"/>
            <a:ext cx="8109772" cy="2644775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C5E984-6203-FE2C-26EA-F7E09E5B98E5}"/>
              </a:ext>
            </a:extLst>
          </p:cNvPr>
          <p:cNvSpPr/>
          <p:nvPr/>
        </p:nvSpPr>
        <p:spPr>
          <a:xfrm>
            <a:off x="2074607" y="1226996"/>
            <a:ext cx="9999406" cy="15310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overall accuracy of the model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94%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showing strong performance across all classes.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Macro Average Precision, Recall, F1-Score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Scores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0.95, 0.93, and 0.94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respectively, indicating balanced performance across all categories.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B1689D-B618-C0D5-CE3A-99AE696D4788}"/>
              </a:ext>
            </a:extLst>
          </p:cNvPr>
          <p:cNvSpPr/>
          <p:nvPr/>
        </p:nvSpPr>
        <p:spPr>
          <a:xfrm>
            <a:off x="140303" y="2994457"/>
            <a:ext cx="10763670" cy="17195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l" rtl="0" eaLnBrk="0" fontAlgn="base" latinLnBrk="0" hangingPunct="0">
              <a:buClrTx/>
              <a:buSzPts val="1800"/>
            </a:pPr>
            <a:r>
              <a:rPr lang="en-US" sz="18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Category-Specific Insights</a:t>
            </a:r>
            <a:r>
              <a:rPr lang="en-US" sz="18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l" rtl="0" eaLnBrk="0" fontAlgn="base" latinLnBrk="0" hangingPunct="0">
              <a:buFont typeface="Arial" panose="020B0604020202020204" pitchFamily="34" charset="0"/>
              <a:buChar char="•"/>
            </a:pPr>
            <a:r>
              <a:rPr lang="en-US" sz="18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VI-chickenpox</a:t>
            </a:r>
            <a:r>
              <a:rPr lang="en-US" sz="18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Achieved perfect precision, recall, and F1-score.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l" rtl="0" eaLnBrk="0" fontAlgn="base" latinLnBrk="0" hangingPunct="0">
              <a:buFont typeface="Arial" panose="020B0604020202020204" pitchFamily="34" charset="0"/>
              <a:buChar char="•"/>
            </a:pPr>
            <a:r>
              <a:rPr lang="en-US" sz="18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BA-cellulitis</a:t>
            </a:r>
            <a:r>
              <a:rPr lang="en-US" sz="18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lowest precision (0.76), suggesting room for improvement in feature representation.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l" rtl="0" eaLnBrk="0" fontAlgn="base" latinLnBrk="0" hangingPunct="0">
              <a:buFont typeface="Arial" panose="020B0604020202020204" pitchFamily="34" charset="0"/>
              <a:buChar char="•"/>
            </a:pPr>
            <a:r>
              <a:rPr lang="en-US" sz="18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 categories</a:t>
            </a:r>
            <a:r>
              <a:rPr lang="en-US" sz="18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Precision, recall, and F1-scores are consistently high, with minor variations.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E31BB8-6546-08C6-7E00-52E1DFF0B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58487"/>
              </p:ext>
            </p:extLst>
          </p:nvPr>
        </p:nvGraphicFramePr>
        <p:xfrm>
          <a:off x="1750142" y="4950360"/>
          <a:ext cx="8904977" cy="1554986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321553">
                  <a:extLst>
                    <a:ext uri="{9D8B030D-6E8A-4147-A177-3AD203B41FA5}">
                      <a16:colId xmlns:a16="http://schemas.microsoft.com/office/drawing/2014/main" val="607300920"/>
                    </a:ext>
                  </a:extLst>
                </a:gridCol>
                <a:gridCol w="2321553">
                  <a:extLst>
                    <a:ext uri="{9D8B030D-6E8A-4147-A177-3AD203B41FA5}">
                      <a16:colId xmlns:a16="http://schemas.microsoft.com/office/drawing/2014/main" val="2643696748"/>
                    </a:ext>
                  </a:extLst>
                </a:gridCol>
                <a:gridCol w="2258524">
                  <a:extLst>
                    <a:ext uri="{9D8B030D-6E8A-4147-A177-3AD203B41FA5}">
                      <a16:colId xmlns:a16="http://schemas.microsoft.com/office/drawing/2014/main" val="2096334275"/>
                    </a:ext>
                  </a:extLst>
                </a:gridCol>
                <a:gridCol w="2003347">
                  <a:extLst>
                    <a:ext uri="{9D8B030D-6E8A-4147-A177-3AD203B41FA5}">
                      <a16:colId xmlns:a16="http://schemas.microsoft.com/office/drawing/2014/main" val="1185693663"/>
                    </a:ext>
                  </a:extLst>
                </a:gridCol>
              </a:tblGrid>
              <a:tr h="710026"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4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14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 F1-Score</a:t>
                      </a:r>
                      <a:endParaRPr lang="en-IN" sz="14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</a:t>
                      </a:r>
                      <a:r>
                        <a:rPr lang="en-IN" sz="14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r>
                        <a:rPr lang="en-IN" sz="14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F1-Score</a:t>
                      </a:r>
                      <a:endParaRPr lang="en-IN" sz="14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extLst>
                  <a:ext uri="{0D108BD9-81ED-4DB2-BD59-A6C34878D82A}">
                    <a16:rowId xmlns:a16="http://schemas.microsoft.com/office/drawing/2014/main" val="1945785387"/>
                  </a:ext>
                </a:extLst>
              </a:tr>
              <a:tr h="422480"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IN" sz="14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-SVM</a:t>
                      </a:r>
                      <a:endParaRPr lang="en-IN" sz="14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IN" sz="14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IN" sz="14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IN" sz="14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extLst>
                  <a:ext uri="{0D108BD9-81ED-4DB2-BD59-A6C34878D82A}">
                    <a16:rowId xmlns:a16="http://schemas.microsoft.com/office/drawing/2014/main" val="1130023635"/>
                  </a:ext>
                </a:extLst>
              </a:tr>
              <a:tr h="422480"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VGG16-SVM</a:t>
                      </a:r>
                      <a:endParaRPr lang="en-IN" sz="14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IN" sz="14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IN" sz="14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42000"/>
                        </a:lnSpc>
                        <a:spcAft>
                          <a:spcPts val="800"/>
                        </a:spcAft>
                      </a:pPr>
                      <a:r>
                        <a:rPr lang="en-IN" sz="14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IN" sz="14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63500" marB="63500"/>
                </a:tc>
                <a:extLst>
                  <a:ext uri="{0D108BD9-81ED-4DB2-BD59-A6C34878D82A}">
                    <a16:rowId xmlns:a16="http://schemas.microsoft.com/office/drawing/2014/main" val="8580085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B51785-C14E-77FC-754F-1E7CF3A0C448}"/>
              </a:ext>
            </a:extLst>
          </p:cNvPr>
          <p:cNvSpPr txBox="1"/>
          <p:nvPr/>
        </p:nvSpPr>
        <p:spPr>
          <a:xfrm>
            <a:off x="3800167" y="6505346"/>
            <a:ext cx="7103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Table: Comparison of </a:t>
            </a:r>
            <a:r>
              <a:rPr lang="en-IN" dirty="0" err="1"/>
              <a:t>ResNet</a:t>
            </a:r>
            <a:r>
              <a:rPr lang="en-IN" dirty="0"/>
              <a:t>-SVM and VGG-SVM</a:t>
            </a:r>
          </a:p>
        </p:txBody>
      </p:sp>
    </p:spTree>
    <p:extLst>
      <p:ext uri="{BB962C8B-B14F-4D97-AF65-F5344CB8AC3E}">
        <p14:creationId xmlns:p14="http://schemas.microsoft.com/office/powerpoint/2010/main" val="331637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37BF85-1391-428D-F197-8EA617D6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71" y="917378"/>
            <a:ext cx="5654521" cy="4871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34F41D-D1FC-CC08-88FC-4CB69EF0452E}"/>
              </a:ext>
            </a:extLst>
          </p:cNvPr>
          <p:cNvSpPr txBox="1"/>
          <p:nvPr/>
        </p:nvSpPr>
        <p:spPr>
          <a:xfrm>
            <a:off x="4227871" y="5993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Fig. 7 Confusion Matrix of Resnet-SVM</a:t>
            </a:r>
          </a:p>
        </p:txBody>
      </p:sp>
    </p:spTree>
    <p:extLst>
      <p:ext uri="{BB962C8B-B14F-4D97-AF65-F5344CB8AC3E}">
        <p14:creationId xmlns:p14="http://schemas.microsoft.com/office/powerpoint/2010/main" val="37332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8" y="490194"/>
            <a:ext cx="6632889" cy="130910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Resnet50 outperformed VGG16?</a:t>
            </a:r>
          </a:p>
        </p:txBody>
      </p:sp>
      <p:pic>
        <p:nvPicPr>
          <p:cNvPr id="8" name="Picture Placeholder 21">
            <a:extLst>
              <a:ext uri="{FF2B5EF4-FFF2-40B4-BE49-F238E27FC236}">
                <a16:creationId xmlns:a16="http://schemas.microsoft.com/office/drawing/2014/main" id="{FFD2BD9F-962D-9BA5-14BE-C9CD52FEF9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827" r="25827"/>
          <a:stretch/>
        </p:blipFill>
        <p:spPr>
          <a:xfrm>
            <a:off x="7392514" y="0"/>
            <a:ext cx="4790059" cy="658706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98E1D-8261-A8B1-E3E8-3590CF7A76FB}"/>
              </a:ext>
            </a:extLst>
          </p:cNvPr>
          <p:cNvSpPr txBox="1"/>
          <p:nvPr/>
        </p:nvSpPr>
        <p:spPr>
          <a:xfrm>
            <a:off x="221066" y="2083301"/>
            <a:ext cx="663289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VGG16 is effective, its simpler design and absence of skip connections limit its ability to efficiently handle deeper architectures and complex patterns compared to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connections in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mitigate the vanishing gradient issue, allowing deeper networks to train efficiently without degrading performance.</a:t>
            </a:r>
            <a:endParaRPr lang="en-IN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1168-0764-43D0-2875-C521B640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9" y="-185257"/>
            <a:ext cx="8849033" cy="225158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4A904-E112-10C8-3475-B4686790C30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5A8247-6D4B-2D29-9435-7B01827855F8}"/>
              </a:ext>
            </a:extLst>
          </p:cNvPr>
          <p:cNvSpPr/>
          <p:nvPr/>
        </p:nvSpPr>
        <p:spPr>
          <a:xfrm>
            <a:off x="88489" y="1339768"/>
            <a:ext cx="10019072" cy="19290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Noise and Artifacts in Images</a:t>
            </a:r>
            <a:endParaRPr lang="en-IN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 preprocessing pipelines, including Gaussian filtering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ResNet's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preprocessing, minimized the impact of noise.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Careful manual verification of dataset images ensured the inclusion of only high-quality samples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A54A83-4B26-707B-C9E0-64E973B4F9EA}"/>
              </a:ext>
            </a:extLst>
          </p:cNvPr>
          <p:cNvSpPr/>
          <p:nvPr/>
        </p:nvSpPr>
        <p:spPr>
          <a:xfrm>
            <a:off x="806246" y="2989078"/>
            <a:ext cx="10176388" cy="19290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Variability in Skin Conditions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techniques, such as CLAHE (Contrast Limited Adaptive Histogram Equalization), were used to enhance image quality and improve consistency.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robust feature extraction capabilities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ensured better handling of varying lesion sizes, textures, and colors.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D9B8E3-2643-C918-13BC-AA37701B5353}"/>
              </a:ext>
            </a:extLst>
          </p:cNvPr>
          <p:cNvSpPr/>
          <p:nvPr/>
        </p:nvSpPr>
        <p:spPr>
          <a:xfrm>
            <a:off x="1838628" y="4793809"/>
            <a:ext cx="10176389" cy="17932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and Imbalanced Dataset </a:t>
            </a:r>
          </a:p>
          <a:p>
            <a:pPr marL="742950" lvl="1" indent="-285750" defTabSz="914400" eaLnBrk="0" hangingPunct="0"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techniques (rotation, flipping, zooming) were applied to artificially expand the dataset and introduce diversity.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using ResNet50 helped leverage features learned from large datasets like ImageNet.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Addressed class imbalance using weighted metrics during evaluation.</a:t>
            </a:r>
          </a:p>
        </p:txBody>
      </p:sp>
    </p:spTree>
    <p:extLst>
      <p:ext uri="{BB962C8B-B14F-4D97-AF65-F5344CB8AC3E}">
        <p14:creationId xmlns:p14="http://schemas.microsoft.com/office/powerpoint/2010/main" val="54305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C5D2-3536-8360-F458-924240C7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736" y="885512"/>
            <a:ext cx="6280114" cy="641630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F2640A-8B9A-BA3A-387E-8D645BCC223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223967" y="1843951"/>
            <a:ext cx="875750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developed a skin disease detection model using ResNet50, outperforming VGG in feature extraction and classification. Key preprocessing techniques like resizing, CLAHE for contrast enhancement, and ResNet50-specific normalization contributed to improving model performance.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With an overall accuracy of 94%, and strong Macro Average Precision (0.95), Recall (0.93), and F1-Score (0.94), the model demonstrated balanced classification across categories. VI-chickenpox achieved perfect scores, while BA-cellulitis showed room for improvement (precision of 0.76). Overall, the model provides reliable skin disease detection with potential for further optimization.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8300262-D1C1-0F8F-AC0F-7EE772FFF1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6335" r="36335"/>
          <a:stretch>
            <a:fillRect/>
          </a:stretch>
        </p:blipFill>
        <p:spPr>
          <a:xfrm>
            <a:off x="0" y="1527142"/>
            <a:ext cx="3223967" cy="5330858"/>
          </a:xfrm>
        </p:spPr>
      </p:pic>
    </p:spTree>
    <p:extLst>
      <p:ext uri="{BB962C8B-B14F-4D97-AF65-F5344CB8AC3E}">
        <p14:creationId xmlns:p14="http://schemas.microsoft.com/office/powerpoint/2010/main" val="1697486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682" y="410177"/>
            <a:ext cx="6271397" cy="446735"/>
          </a:xfrm>
        </p:spPr>
        <p:txBody>
          <a:bodyPr anchor="b"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DEBEDD0-2C97-CD36-23CF-99F08280682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2573" r="32573"/>
          <a:stretch/>
        </p:blipFill>
        <p:spPr>
          <a:xfrm>
            <a:off x="0" y="1206631"/>
            <a:ext cx="3648174" cy="5651368"/>
          </a:xfrm>
          <a:solidFill>
            <a:schemeClr val="tx1"/>
          </a:solidFill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830D534-BD55-A3A4-3DF5-680328BA311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14916" y="1007444"/>
            <a:ext cx="8535938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 Enhancements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with advanced architectures like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Vision Transformers, or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end-to-end deep learning models for direct classification.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Prediction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mobile or web application for real-time skin disease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lightweight models for edge devices (e.g., smartphones).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(XAI)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explainability techniques like Grad-CAM or SHAP for model transparency.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and Synthetic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advanced augmentation techniques and GANs to generate synthetic skin disease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Telemedicine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model into telemedicine platforms to assist doctors in diagnosing skin conditions remotely.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5311" y="914400"/>
            <a:ext cx="5641848" cy="5029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C7A1F-95CE-7B1D-F6B4-352E67AEBC37}"/>
              </a:ext>
            </a:extLst>
          </p:cNvPr>
          <p:cNvSpPr/>
          <p:nvPr/>
        </p:nvSpPr>
        <p:spPr>
          <a:xfrm>
            <a:off x="371364" y="2237968"/>
            <a:ext cx="5724636" cy="43889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ctr"/>
            <a:endParaRPr lang="en-IN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Skin diseases impact millions globally, ranging from benign conditions to serious cancers like melanoma, requiring accurate and timely diagnosis for effective treatment.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diagnostic methods rely on visual inspections by dermatologists, which can be subjective and prone to human error.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challenges include limited and imbalanced dermatological datasets, necessitating advanced automated solutions to improve diagnostic accuracy and efficiency. </a:t>
            </a: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E80E07-4671-11EA-13EB-8465DCF6E78A}"/>
              </a:ext>
            </a:extLst>
          </p:cNvPr>
          <p:cNvSpPr/>
          <p:nvPr/>
        </p:nvSpPr>
        <p:spPr>
          <a:xfrm>
            <a:off x="6364125" y="2229265"/>
            <a:ext cx="5724636" cy="43889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algn="ctr"/>
            <a:endParaRPr lang="en-IN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robust methodology for skin disease detection by integrating image processing and deep learning techniques, focusing on eight prevalent conditions.</a:t>
            </a:r>
          </a:p>
          <a:p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 </a:t>
            </a:r>
            <a:r>
              <a:rPr lang="en-IN" sz="1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efficient feature extraction and SVM for high-dimensional classification, leveraging data augmentation, transfer learning, and hyperparameter optimization to enhance model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performance benchmarks and design scalable, reliable diagnostic tools for clinical and remote healthcare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44125-8970-35AB-16D4-7C6478E95778}"/>
              </a:ext>
            </a:extLst>
          </p:cNvPr>
          <p:cNvSpPr txBox="1"/>
          <p:nvPr/>
        </p:nvSpPr>
        <p:spPr>
          <a:xfrm>
            <a:off x="4680155" y="660909"/>
            <a:ext cx="6931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33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337333"/>
            <a:ext cx="6663227" cy="735291"/>
          </a:xfrm>
        </p:spPr>
        <p:txBody>
          <a:bodyPr anchor="b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459B7C-1828-E62F-A627-7AC681655D54}"/>
              </a:ext>
            </a:extLst>
          </p:cNvPr>
          <p:cNvSpPr/>
          <p:nvPr/>
        </p:nvSpPr>
        <p:spPr>
          <a:xfrm>
            <a:off x="2359742" y="1583776"/>
            <a:ext cx="9281651" cy="1973497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Adoption of Support Vector Machines (SVM)</a:t>
            </a:r>
          </a:p>
          <a:p>
            <a:pPr algn="ctr"/>
            <a:endParaRPr lang="en-IN" sz="17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for high-dimensional data and non-linear boundaries.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Esteva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(2017) demonstrated high accuracy with feature extraction techniques.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 Handcrafted features (e.g., </a:t>
            </a:r>
            <a:r>
              <a:rPr lang="en-IN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histograms) insufficient for capturing complex patterns.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FAE39B-C20E-E696-204F-08A3E7AA64B9}"/>
              </a:ext>
            </a:extLst>
          </p:cNvPr>
          <p:cNvSpPr/>
          <p:nvPr/>
        </p:nvSpPr>
        <p:spPr>
          <a:xfrm>
            <a:off x="518474" y="4068426"/>
            <a:ext cx="9281651" cy="1973497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(CNNs)</a:t>
            </a:r>
          </a:p>
          <a:p>
            <a:pPr algn="ctr"/>
            <a:endParaRPr lang="en-IN" sz="17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Revolutionized dermatological diagnostics with hierarchical feature learning.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 like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Inception excel in skin lesion classification.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Gulshan et al. (2016): Used CNNs for diabetic retinopathy detection and extended them to skin disease classification with superior results.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C635-4E6E-EE1B-6F1B-81FC0DED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7C578EF1-E6BD-4769-8282-C2659F1C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337333"/>
            <a:ext cx="6663227" cy="735291"/>
          </a:xfrm>
        </p:spPr>
        <p:txBody>
          <a:bodyPr anchor="b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1C6515-20EA-243A-ADB3-F450ACE9215E}"/>
              </a:ext>
            </a:extLst>
          </p:cNvPr>
          <p:cNvSpPr/>
          <p:nvPr/>
        </p:nvSpPr>
        <p:spPr>
          <a:xfrm>
            <a:off x="2369575" y="1290814"/>
            <a:ext cx="9281651" cy="1570374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Approaches</a:t>
            </a:r>
            <a:endParaRPr lang="en-IN" sz="17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CNNs (for feature extraction) and SVM (for classification):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Achieved refined decision boundaries.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accuracy and reduced computational overhead.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Jafari et al. (2020) showcased the effectiveness of this approach.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1EEDC9-6A43-2883-80DE-E0AE5ACCF4DC}"/>
              </a:ext>
            </a:extLst>
          </p:cNvPr>
          <p:cNvSpPr/>
          <p:nvPr/>
        </p:nvSpPr>
        <p:spPr>
          <a:xfrm>
            <a:off x="410319" y="3147263"/>
            <a:ext cx="9281651" cy="1699099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Techniques</a:t>
            </a:r>
            <a:endParaRPr lang="en-IN" sz="17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for preprocessing and isolating regions of interest.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used: Otsu's method, k-means clustering, active contour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and artifacts addressed using Gaussian and median filters.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Challenges: Segmentation accuracy sensitive to noise and image artifacts.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136682-CABC-C5A8-43B3-9235ADF0CD52}"/>
              </a:ext>
            </a:extLst>
          </p:cNvPr>
          <p:cNvSpPr/>
          <p:nvPr/>
        </p:nvSpPr>
        <p:spPr>
          <a:xfrm>
            <a:off x="2369575" y="5125392"/>
            <a:ext cx="8998795" cy="1570374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Current 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 of unbiased, diverse training datasets remains a challenge.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Addressing performance disparities across different demographic groups is critical.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23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8045-EE9C-4078-CDB0-F870086E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175" y="613388"/>
            <a:ext cx="3192436" cy="72605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6A9141-049A-3F20-D22B-932693B5E622}"/>
              </a:ext>
            </a:extLst>
          </p:cNvPr>
          <p:cNvSpPr/>
          <p:nvPr/>
        </p:nvSpPr>
        <p:spPr>
          <a:xfrm>
            <a:off x="2762864" y="2161979"/>
            <a:ext cx="6666271" cy="2780461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</a:p>
          <a:p>
            <a:pPr algn="ctr"/>
            <a:endParaRPr lang="en-IN" sz="17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'VI-shingles'</a:t>
            </a:r>
          </a:p>
          <a:p>
            <a:pPr marL="5715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'VI-chickenpox'</a:t>
            </a:r>
          </a:p>
          <a:p>
            <a:pPr marL="5715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'BA-cellulitis'</a:t>
            </a:r>
          </a:p>
          <a:p>
            <a:pPr marL="5715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'FU-athlete-foot'</a:t>
            </a:r>
          </a:p>
          <a:p>
            <a:pPr marL="5715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'BA-impetigo'</a:t>
            </a:r>
          </a:p>
          <a:p>
            <a:pPr marL="5715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'FU-nail-fungus'</a:t>
            </a:r>
          </a:p>
          <a:p>
            <a:pPr marL="5715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'FU-ringworm'</a:t>
            </a:r>
          </a:p>
          <a:p>
            <a:pPr marL="5715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'PA-cutaneous-larva-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migrans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76662-CF91-3A5A-FA8F-482CF6995B38}"/>
              </a:ext>
            </a:extLst>
          </p:cNvPr>
          <p:cNvSpPr txBox="1"/>
          <p:nvPr/>
        </p:nvSpPr>
        <p:spPr>
          <a:xfrm>
            <a:off x="3254477" y="1723901"/>
            <a:ext cx="635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Skin disease dataset obtained from Kaggle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27F9E-9300-A276-1465-E83E8C211261}"/>
              </a:ext>
            </a:extLst>
          </p:cNvPr>
          <p:cNvSpPr txBox="1"/>
          <p:nvPr/>
        </p:nvSpPr>
        <p:spPr>
          <a:xfrm>
            <a:off x="3254477" y="1392673"/>
            <a:ext cx="8101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Size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Each category contains approximately 100 to 150 images. </a:t>
            </a:r>
          </a:p>
        </p:txBody>
      </p:sp>
      <p:pic>
        <p:nvPicPr>
          <p:cNvPr id="8" name="Picture 7" descr="A foot with psoriasis on it&#10;&#10;Description automatically generated">
            <a:extLst>
              <a:ext uri="{FF2B5EF4-FFF2-40B4-BE49-F238E27FC236}">
                <a16:creationId xmlns:a16="http://schemas.microsoft.com/office/drawing/2014/main" id="{FBFBD1F8-4406-F437-2AC4-CE762C2C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398" y="5211097"/>
            <a:ext cx="1646903" cy="1646903"/>
          </a:xfrm>
          <a:prstGeom prst="rect">
            <a:avLst/>
          </a:prstGeom>
        </p:spPr>
      </p:pic>
      <p:pic>
        <p:nvPicPr>
          <p:cNvPr id="9" name="Picture 8" descr="A close-up of a skin with a large blister&#10;&#10;Description automatically generated">
            <a:extLst>
              <a:ext uri="{FF2B5EF4-FFF2-40B4-BE49-F238E27FC236}">
                <a16:creationId xmlns:a16="http://schemas.microsoft.com/office/drawing/2014/main" id="{D7F2D511-0436-3237-E246-27D128AC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1" y="5235564"/>
            <a:ext cx="1995947" cy="1646903"/>
          </a:xfrm>
          <a:prstGeom prst="rect">
            <a:avLst/>
          </a:prstGeom>
        </p:spPr>
      </p:pic>
      <p:pic>
        <p:nvPicPr>
          <p:cNvPr id="10" name="Picture 9" descr="A close up of a skin&#10;&#10;Description automatically generated">
            <a:extLst>
              <a:ext uri="{FF2B5EF4-FFF2-40B4-BE49-F238E27FC236}">
                <a16:creationId xmlns:a16="http://schemas.microsoft.com/office/drawing/2014/main" id="{EAE2CBB6-0016-F196-F65C-DF24FA9E4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80" y="5235565"/>
            <a:ext cx="1886566" cy="1689594"/>
          </a:xfrm>
          <a:prstGeom prst="rect">
            <a:avLst/>
          </a:prstGeom>
        </p:spPr>
      </p:pic>
      <p:pic>
        <p:nvPicPr>
          <p:cNvPr id="11" name="Picture 10" descr="A close-up of a person's foot&#10;&#10;Description automatically generated">
            <a:extLst>
              <a:ext uri="{FF2B5EF4-FFF2-40B4-BE49-F238E27FC236}">
                <a16:creationId xmlns:a16="http://schemas.microsoft.com/office/drawing/2014/main" id="{7F20281B-C2E9-191C-E11E-987E3CAD7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60" y="5235565"/>
            <a:ext cx="1740293" cy="1671374"/>
          </a:xfrm>
          <a:prstGeom prst="rect">
            <a:avLst/>
          </a:prstGeom>
        </p:spPr>
      </p:pic>
      <p:pic>
        <p:nvPicPr>
          <p:cNvPr id="12" name="Picture 11" descr="A person with red spots on their back&#10;&#10;Description automatically generated">
            <a:extLst>
              <a:ext uri="{FF2B5EF4-FFF2-40B4-BE49-F238E27FC236}">
                <a16:creationId xmlns:a16="http://schemas.microsoft.com/office/drawing/2014/main" id="{D279270B-08A6-5A1B-0161-802389500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293" y="5164400"/>
            <a:ext cx="1646903" cy="1740292"/>
          </a:xfrm>
          <a:prstGeom prst="rect">
            <a:avLst/>
          </a:prstGeom>
        </p:spPr>
      </p:pic>
      <p:pic>
        <p:nvPicPr>
          <p:cNvPr id="13" name="Picture 12" descr="A close up of a fingernail&#10;&#10;Description automatically generated">
            <a:extLst>
              <a:ext uri="{FF2B5EF4-FFF2-40B4-BE49-F238E27FC236}">
                <a16:creationId xmlns:a16="http://schemas.microsoft.com/office/drawing/2014/main" id="{D990826F-FA9E-A731-17FB-07D2EABFE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52" y="5211093"/>
            <a:ext cx="1695846" cy="16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5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E59E3-7CE5-2829-481D-65875885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1438223-C0E2-7FEE-6911-92CC21EF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0662" y="138808"/>
            <a:ext cx="7190017" cy="735291"/>
          </a:xfrm>
        </p:spPr>
        <p:txBody>
          <a:bodyPr anchor="b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6C7A30-3F75-9053-1A2F-7F4C777E8AE6}"/>
              </a:ext>
            </a:extLst>
          </p:cNvPr>
          <p:cNvSpPr/>
          <p:nvPr/>
        </p:nvSpPr>
        <p:spPr>
          <a:xfrm>
            <a:off x="1416150" y="4630994"/>
            <a:ext cx="9576619" cy="2227006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Data Preparation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Loading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Loaded training and testing datasets from Kaggle's skin disease dataset, categorized into eight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Resized images to 224x224 for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CLAHE for contrast enhancement.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pixel values to [0,1] and used ResNet50 preprocessing.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F3DD6E-C97F-F34E-BB2D-7411FFF0934E}"/>
              </a:ext>
            </a:extLst>
          </p:cNvPr>
          <p:cNvSpPr txBox="1"/>
          <p:nvPr/>
        </p:nvSpPr>
        <p:spPr>
          <a:xfrm>
            <a:off x="5053780" y="4142657"/>
            <a:ext cx="305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Fig. 1 Proposed work flow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BF056F7E-1999-FA27-3ADE-4BBCF6C2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57" y="993104"/>
            <a:ext cx="9980942" cy="30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3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A17F-A810-6D02-2AB9-EF735CA5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CB4A7B-71CA-7E44-52E1-3D14EBB4E599}"/>
              </a:ext>
            </a:extLst>
          </p:cNvPr>
          <p:cNvSpPr/>
          <p:nvPr/>
        </p:nvSpPr>
        <p:spPr>
          <a:xfrm>
            <a:off x="1056394" y="4525002"/>
            <a:ext cx="9910915" cy="1943564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Data Augmentation</a:t>
            </a:r>
          </a:p>
          <a:p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rotations, width and height shifts, shear transformations, zooming, and horizontal flipping.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Expanded dataset size artificially to address class imbalance and enhance generalization.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49ACE-A28F-9B62-866A-CA8FFA44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00" y="97161"/>
            <a:ext cx="9201947" cy="1817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79FE1-C9C1-2C4F-05DD-8CC596D8EC3B}"/>
              </a:ext>
            </a:extLst>
          </p:cNvPr>
          <p:cNvSpPr txBox="1"/>
          <p:nvPr/>
        </p:nvSpPr>
        <p:spPr>
          <a:xfrm>
            <a:off x="4503173" y="1963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Fig. 2 Pre-processed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ABD84-A850-DEB9-E2F7-C4A66452F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589" y="2382160"/>
            <a:ext cx="8846584" cy="1819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95C79-DCCA-5FCC-A1B5-182278FD6117}"/>
              </a:ext>
            </a:extLst>
          </p:cNvPr>
          <p:cNvSpPr txBox="1"/>
          <p:nvPr/>
        </p:nvSpPr>
        <p:spPr>
          <a:xfrm>
            <a:off x="4343411" y="4155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Fig. 3 Augmented Samples</a:t>
            </a:r>
          </a:p>
        </p:txBody>
      </p:sp>
    </p:spTree>
    <p:extLst>
      <p:ext uri="{BB962C8B-B14F-4D97-AF65-F5344CB8AC3E}">
        <p14:creationId xmlns:p14="http://schemas.microsoft.com/office/powerpoint/2010/main" val="190663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1046F-31C6-C88C-D53C-6CA6A629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AE5D41-2445-27A7-9639-79AE21A1FA56}"/>
              </a:ext>
            </a:extLst>
          </p:cNvPr>
          <p:cNvSpPr/>
          <p:nvPr/>
        </p:nvSpPr>
        <p:spPr>
          <a:xfrm>
            <a:off x="2059094" y="138613"/>
            <a:ext cx="9910915" cy="2827425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Feature Extraction</a:t>
            </a:r>
          </a:p>
          <a:p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ResNet50 pre-trained on ImageNet for extracting high-level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Skip connections in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address vanishing gradient problems and facilitate efficient feature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deep features from intermediate layers.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Flattened feature maps for compatibility with the SVM classifier.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436C20-9AD6-9CAC-8314-DC74503CFEB7}"/>
              </a:ext>
            </a:extLst>
          </p:cNvPr>
          <p:cNvSpPr/>
          <p:nvPr/>
        </p:nvSpPr>
        <p:spPr>
          <a:xfrm>
            <a:off x="311996" y="3202012"/>
            <a:ext cx="10100365" cy="1714117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Classification</a:t>
            </a:r>
          </a:p>
          <a:p>
            <a:endParaRPr lang="en-I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Employed Support Vector Machine (SVM) with RBF kernel for multi-class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 effectively handles high-dimensional feature spaces and defines non-linear decision boundaries.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9BB1BD-9C63-966A-8EDA-9612981A874E}"/>
              </a:ext>
            </a:extLst>
          </p:cNvPr>
          <p:cNvSpPr/>
          <p:nvPr/>
        </p:nvSpPr>
        <p:spPr>
          <a:xfrm>
            <a:off x="1821248" y="5152103"/>
            <a:ext cx="9910915" cy="1504336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Evaluation</a:t>
            </a:r>
          </a:p>
          <a:p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Used accuracy, classification report, and confusion matrix to evaluate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Displayed test results with actual vs. predicted labels using matplotlib to assess classifier reliability.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DE882-9902-4978-815D-13DA6B9688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337" r="8502" b="30648"/>
          <a:stretch/>
        </p:blipFill>
        <p:spPr>
          <a:xfrm>
            <a:off x="6776705" y="3202012"/>
            <a:ext cx="3429179" cy="8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8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FFF3F5-17BA-B294-556B-39FE571DEEF4}"/>
              </a:ext>
            </a:extLst>
          </p:cNvPr>
          <p:cNvSpPr/>
          <p:nvPr/>
        </p:nvSpPr>
        <p:spPr>
          <a:xfrm>
            <a:off x="1703261" y="387350"/>
            <a:ext cx="9910915" cy="1504336"/>
          </a:xfrm>
          <a:prstGeom prst="roundRect">
            <a:avLst>
              <a:gd name="adj" fmla="val 124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Interface</a:t>
            </a:r>
          </a:p>
          <a:p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Created index and result html files for frontend where user can upload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Uploaded images is given to stored model to make the prediction which is displayed in result.html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09299-B9D1-EF1B-9A20-98705E9A7997}"/>
              </a:ext>
            </a:extLst>
          </p:cNvPr>
          <p:cNvSpPr txBox="1"/>
          <p:nvPr/>
        </p:nvSpPr>
        <p:spPr>
          <a:xfrm>
            <a:off x="4765443" y="58056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Fig. 4-6 Interface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6868F5-FD3D-1E13-2465-F337E724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7" r="7340" b="3204"/>
          <a:stretch/>
        </p:blipFill>
        <p:spPr>
          <a:xfrm>
            <a:off x="0" y="2786056"/>
            <a:ext cx="4291545" cy="2788495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44302C-D747-73B7-89E4-CA1C8E12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55" r="5312"/>
          <a:stretch/>
        </p:blipFill>
        <p:spPr>
          <a:xfrm>
            <a:off x="4433995" y="2786056"/>
            <a:ext cx="3766788" cy="2835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31D596-E7DE-D06C-E990-44DEAB06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600" y="2786056"/>
            <a:ext cx="3851600" cy="2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074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{0CE6FFD6-1395-47D1-A035-2B119BE0A0FF}tf11964407_win32</Template>
  <TotalTime>400</TotalTime>
  <Words>1348</Words>
  <Application>Microsoft Office PowerPoint</Application>
  <PresentationFormat>Widescreen</PresentationFormat>
  <Paragraphs>186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Gill Sans Nova Light</vt:lpstr>
      <vt:lpstr>Sagona Book</vt:lpstr>
      <vt:lpstr>Times New Roman</vt:lpstr>
      <vt:lpstr>Custom</vt:lpstr>
      <vt:lpstr>Advanced Skin Diseases Diagnosis Leveraging Image Processing</vt:lpstr>
      <vt:lpstr>PowerPoint Presentation</vt:lpstr>
      <vt:lpstr>EXISTING SYSTEM</vt:lpstr>
      <vt:lpstr>EXISTING SYSTEM</vt:lpstr>
      <vt:lpstr>DATASET</vt:lpstr>
      <vt:lpstr>Methodology</vt:lpstr>
      <vt:lpstr>PowerPoint Presentation</vt:lpstr>
      <vt:lpstr>PowerPoint Presentation</vt:lpstr>
      <vt:lpstr>PowerPoint Presentation</vt:lpstr>
      <vt:lpstr>Implementation Details</vt:lpstr>
      <vt:lpstr>Evaluation metrics and Results</vt:lpstr>
      <vt:lpstr>PowerPoint Presentation</vt:lpstr>
      <vt:lpstr>Why Resnet50 outperformed VGG16?</vt:lpstr>
      <vt:lpstr>Challenges and Solutions</vt:lpstr>
      <vt:lpstr>CONCLUSION</vt:lpstr>
      <vt:lpstr>FUTURE SCOPE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Huma Samreen</dc:creator>
  <cp:lastModifiedBy>Dasari Rohith [CSE - 2022]</cp:lastModifiedBy>
  <cp:revision>11</cp:revision>
  <dcterms:created xsi:type="dcterms:W3CDTF">2025-01-04T12:21:37Z</dcterms:created>
  <dcterms:modified xsi:type="dcterms:W3CDTF">2025-01-15T11:05:36Z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